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57" r:id="rId5"/>
    <p:sldId id="389" r:id="rId6"/>
    <p:sldId id="384" r:id="rId7"/>
    <p:sldId id="317" r:id="rId8"/>
    <p:sldId id="278" r:id="rId9"/>
    <p:sldId id="394" r:id="rId10"/>
    <p:sldId id="396" r:id="rId11"/>
    <p:sldId id="402" r:id="rId12"/>
    <p:sldId id="400" r:id="rId13"/>
    <p:sldId id="397" r:id="rId14"/>
    <p:sldId id="3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33"/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E7D439-EFB7-D592-9B9D-EF05B615D0B0}" v="2" dt="2022-08-30T10:32:33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que Jagtenberg" userId="S::angelique.jagtenberg@rhdhv.com::e851270b-79e0-47b7-aba8-166d574d2833" providerId="AD" clId="Web-{F1E7D439-EFB7-D592-9B9D-EF05B615D0B0}"/>
    <pc:docChg chg="modSld">
      <pc:chgData name="Angelique Jagtenberg" userId="S::angelique.jagtenberg@rhdhv.com::e851270b-79e0-47b7-aba8-166d574d2833" providerId="AD" clId="Web-{F1E7D439-EFB7-D592-9B9D-EF05B615D0B0}" dt="2022-08-30T10:32:33.600" v="1" actId="20577"/>
      <pc:docMkLst>
        <pc:docMk/>
      </pc:docMkLst>
      <pc:sldChg chg="modSp">
        <pc:chgData name="Angelique Jagtenberg" userId="S::angelique.jagtenberg@rhdhv.com::e851270b-79e0-47b7-aba8-166d574d2833" providerId="AD" clId="Web-{F1E7D439-EFB7-D592-9B9D-EF05B615D0B0}" dt="2022-08-30T10:32:33.600" v="1" actId="20577"/>
        <pc:sldMkLst>
          <pc:docMk/>
          <pc:sldMk cId="2313234867" sldId="389"/>
        </pc:sldMkLst>
        <pc:spChg chg="mod">
          <ac:chgData name="Angelique Jagtenberg" userId="S::angelique.jagtenberg@rhdhv.com::e851270b-79e0-47b7-aba8-166d574d2833" providerId="AD" clId="Web-{F1E7D439-EFB7-D592-9B9D-EF05B615D0B0}" dt="2022-08-30T10:32:33.600" v="1" actId="20577"/>
          <ac:spMkLst>
            <pc:docMk/>
            <pc:sldMk cId="2313234867" sldId="389"/>
            <ac:spMk id="3" creationId="{D3B60D6F-4D0F-4D33-B2A7-159C8583FF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DEBC6-4EEE-4543-A717-34951CAD9C5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7F3BCA0-061E-4094-8F5A-073D9F9CFEA9}">
      <dgm:prSet/>
      <dgm:spPr/>
      <dgm:t>
        <a:bodyPr/>
        <a:lstStyle/>
        <a:p>
          <a:r>
            <a:rPr lang="nl-NL"/>
            <a:t>85% will be led by the domain BLs</a:t>
          </a:r>
          <a:endParaRPr lang="en-US"/>
        </a:p>
      </dgm:t>
    </dgm:pt>
    <dgm:pt modelId="{2B44070A-FF8C-49D1-8C37-4024F90FF8AF}" type="parTrans" cxnId="{51561D7F-6F4F-46D0-A689-6A1D30EAAD61}">
      <dgm:prSet/>
      <dgm:spPr/>
      <dgm:t>
        <a:bodyPr/>
        <a:lstStyle/>
        <a:p>
          <a:endParaRPr lang="en-US"/>
        </a:p>
      </dgm:t>
    </dgm:pt>
    <dgm:pt modelId="{66FAECC6-B844-4770-976D-8D079408906F}" type="sibTrans" cxnId="{51561D7F-6F4F-46D0-A689-6A1D30EAAD61}">
      <dgm:prSet/>
      <dgm:spPr/>
      <dgm:t>
        <a:bodyPr/>
        <a:lstStyle/>
        <a:p>
          <a:endParaRPr lang="en-US"/>
        </a:p>
      </dgm:t>
    </dgm:pt>
    <dgm:pt modelId="{EC13AC5A-B991-4266-A00A-4C00CF32008D}">
      <dgm:prSet/>
      <dgm:spPr/>
      <dgm:t>
        <a:bodyPr/>
        <a:lstStyle/>
        <a:p>
          <a:r>
            <a:rPr lang="nl-NL"/>
            <a:t>When BU DC &amp; DS is involved we like to add the digital edge and value to the message</a:t>
          </a:r>
          <a:endParaRPr lang="en-US"/>
        </a:p>
      </dgm:t>
    </dgm:pt>
    <dgm:pt modelId="{90A6EC54-2E59-49AA-B204-81D8DCA6CE40}" type="parTrans" cxnId="{6A6DECA1-69B5-47FA-8BC1-D43587476686}">
      <dgm:prSet/>
      <dgm:spPr/>
      <dgm:t>
        <a:bodyPr/>
        <a:lstStyle/>
        <a:p>
          <a:endParaRPr lang="en-US"/>
        </a:p>
      </dgm:t>
    </dgm:pt>
    <dgm:pt modelId="{61E65D7D-D150-4472-A4EA-C0E04C54782D}" type="sibTrans" cxnId="{6A6DECA1-69B5-47FA-8BC1-D43587476686}">
      <dgm:prSet/>
      <dgm:spPr/>
      <dgm:t>
        <a:bodyPr/>
        <a:lstStyle/>
        <a:p>
          <a:endParaRPr lang="en-US"/>
        </a:p>
      </dgm:t>
    </dgm:pt>
    <dgm:pt modelId="{E7732A8F-F422-4D89-839A-5D7AD6319BF1}">
      <dgm:prSet/>
      <dgm:spPr/>
      <dgm:t>
        <a:bodyPr/>
        <a:lstStyle/>
        <a:p>
          <a:r>
            <a:rPr lang="nl-NL"/>
            <a:t>Domain BLs should feel enforced by the digital message to their clients</a:t>
          </a:r>
          <a:endParaRPr lang="en-US"/>
        </a:p>
      </dgm:t>
    </dgm:pt>
    <dgm:pt modelId="{56B3FE82-1699-4140-859D-79F382DE875B}" type="parTrans" cxnId="{AE9E6906-62C9-4789-9AA2-5A455DC5C13B}">
      <dgm:prSet/>
      <dgm:spPr/>
      <dgm:t>
        <a:bodyPr/>
        <a:lstStyle/>
        <a:p>
          <a:endParaRPr lang="en-US"/>
        </a:p>
      </dgm:t>
    </dgm:pt>
    <dgm:pt modelId="{1281D5C4-773E-4465-B0A9-8748008EACED}" type="sibTrans" cxnId="{AE9E6906-62C9-4789-9AA2-5A455DC5C13B}">
      <dgm:prSet/>
      <dgm:spPr/>
      <dgm:t>
        <a:bodyPr/>
        <a:lstStyle/>
        <a:p>
          <a:endParaRPr lang="en-US"/>
        </a:p>
      </dgm:t>
    </dgm:pt>
    <dgm:pt modelId="{BA889DEF-C8CD-4DE8-B807-45F0CB49286A}">
      <dgm:prSet/>
      <dgm:spPr/>
      <dgm:t>
        <a:bodyPr/>
        <a:lstStyle/>
        <a:p>
          <a:r>
            <a:rPr lang="nl-NL"/>
            <a:t>15% will be digital marketing messages to digitally oriented client groups (like SAM)</a:t>
          </a:r>
          <a:endParaRPr lang="en-US"/>
        </a:p>
      </dgm:t>
    </dgm:pt>
    <dgm:pt modelId="{6D154BA8-69F8-4C46-8A8A-E78131A34373}" type="parTrans" cxnId="{9312E1BA-3E4E-4F14-986D-6893D72083C5}">
      <dgm:prSet/>
      <dgm:spPr/>
      <dgm:t>
        <a:bodyPr/>
        <a:lstStyle/>
        <a:p>
          <a:endParaRPr lang="en-US"/>
        </a:p>
      </dgm:t>
    </dgm:pt>
    <dgm:pt modelId="{EE403323-8FB8-47CD-9669-353F2A741C76}" type="sibTrans" cxnId="{9312E1BA-3E4E-4F14-986D-6893D72083C5}">
      <dgm:prSet/>
      <dgm:spPr/>
      <dgm:t>
        <a:bodyPr/>
        <a:lstStyle/>
        <a:p>
          <a:endParaRPr lang="en-US"/>
        </a:p>
      </dgm:t>
    </dgm:pt>
    <dgm:pt modelId="{4510EABC-6577-40D1-9ACE-38AF81857A2F}">
      <dgm:prSet/>
      <dgm:spPr/>
      <dgm:t>
        <a:bodyPr/>
        <a:lstStyle/>
        <a:p>
          <a:r>
            <a:rPr lang="nl-NL"/>
            <a:t>Marketing message starts with the Domain challenge written by our domain expert</a:t>
          </a:r>
          <a:endParaRPr lang="en-US"/>
        </a:p>
      </dgm:t>
    </dgm:pt>
    <dgm:pt modelId="{0B951A3B-8FEF-442A-AEBA-4F83DCB12C8C}" type="parTrans" cxnId="{D6B414B2-2FFB-4639-A6F3-0707DA35E9F3}">
      <dgm:prSet/>
      <dgm:spPr/>
      <dgm:t>
        <a:bodyPr/>
        <a:lstStyle/>
        <a:p>
          <a:endParaRPr lang="en-US"/>
        </a:p>
      </dgm:t>
    </dgm:pt>
    <dgm:pt modelId="{8080D41B-A307-4097-B647-825AF90969F9}" type="sibTrans" cxnId="{D6B414B2-2FFB-4639-A6F3-0707DA35E9F3}">
      <dgm:prSet/>
      <dgm:spPr/>
      <dgm:t>
        <a:bodyPr/>
        <a:lstStyle/>
        <a:p>
          <a:endParaRPr lang="en-US"/>
        </a:p>
      </dgm:t>
    </dgm:pt>
    <dgm:pt modelId="{C5F507CE-61C9-43DD-B1A9-BEB9ABEEDEAA}">
      <dgm:prSet/>
      <dgm:spPr/>
      <dgm:t>
        <a:bodyPr/>
        <a:lstStyle/>
        <a:p>
          <a:r>
            <a:rPr lang="nl-NL"/>
            <a:t>Angelique will work closely together with the marketing teams of the domain BLs</a:t>
          </a:r>
          <a:endParaRPr lang="en-US"/>
        </a:p>
      </dgm:t>
    </dgm:pt>
    <dgm:pt modelId="{8404881E-9E93-4D8D-8759-C81F97C47B33}" type="parTrans" cxnId="{11E1643A-5001-4B22-B2B0-C3F444D92006}">
      <dgm:prSet/>
      <dgm:spPr/>
      <dgm:t>
        <a:bodyPr/>
        <a:lstStyle/>
        <a:p>
          <a:endParaRPr lang="en-US"/>
        </a:p>
      </dgm:t>
    </dgm:pt>
    <dgm:pt modelId="{95DCA9B2-DF96-4C5B-94E8-1AF48880F2B8}" type="sibTrans" cxnId="{11E1643A-5001-4B22-B2B0-C3F444D92006}">
      <dgm:prSet/>
      <dgm:spPr/>
      <dgm:t>
        <a:bodyPr/>
        <a:lstStyle/>
        <a:p>
          <a:endParaRPr lang="en-US"/>
        </a:p>
      </dgm:t>
    </dgm:pt>
    <dgm:pt modelId="{F12AAAF7-1F52-4EC8-97C6-9AE8125C0407}">
      <dgm:prSet/>
      <dgm:spPr/>
      <dgm:t>
        <a:bodyPr/>
        <a:lstStyle/>
        <a:p>
          <a:r>
            <a:rPr lang="nl-NL"/>
            <a:t>In this we support the branding of our company as digital future ready.</a:t>
          </a:r>
          <a:endParaRPr lang="en-US"/>
        </a:p>
      </dgm:t>
    </dgm:pt>
    <dgm:pt modelId="{21EAC9CB-0CD2-4098-8147-D0B7726655F2}" type="parTrans" cxnId="{DEB495EF-6A7E-4960-ADE0-6343E72EBD7A}">
      <dgm:prSet/>
      <dgm:spPr/>
      <dgm:t>
        <a:bodyPr/>
        <a:lstStyle/>
        <a:p>
          <a:endParaRPr lang="en-US"/>
        </a:p>
      </dgm:t>
    </dgm:pt>
    <dgm:pt modelId="{AB4B0774-7313-4B42-AF4C-3FB00722DDF6}" type="sibTrans" cxnId="{DEB495EF-6A7E-4960-ADE0-6343E72EBD7A}">
      <dgm:prSet/>
      <dgm:spPr/>
      <dgm:t>
        <a:bodyPr/>
        <a:lstStyle/>
        <a:p>
          <a:endParaRPr lang="en-US"/>
        </a:p>
      </dgm:t>
    </dgm:pt>
    <dgm:pt modelId="{CDA2CB1F-3D60-4AF9-808F-63F51CFBD5CE}" type="pres">
      <dgm:prSet presAssocID="{31DDEBC6-4EEE-4543-A717-34951CAD9C5C}" presName="diagram" presStyleCnt="0">
        <dgm:presLayoutVars>
          <dgm:dir/>
          <dgm:resizeHandles val="exact"/>
        </dgm:presLayoutVars>
      </dgm:prSet>
      <dgm:spPr/>
    </dgm:pt>
    <dgm:pt modelId="{F040E308-F0D6-4DB4-9064-EA68B6B7A107}" type="pres">
      <dgm:prSet presAssocID="{B7F3BCA0-061E-4094-8F5A-073D9F9CFEA9}" presName="node" presStyleLbl="node1" presStyleIdx="0" presStyleCnt="7">
        <dgm:presLayoutVars>
          <dgm:bulletEnabled val="1"/>
        </dgm:presLayoutVars>
      </dgm:prSet>
      <dgm:spPr/>
    </dgm:pt>
    <dgm:pt modelId="{CC05AD5A-A929-4ED9-8ECD-A291CC4A8B15}" type="pres">
      <dgm:prSet presAssocID="{66FAECC6-B844-4770-976D-8D079408906F}" presName="sibTrans" presStyleCnt="0"/>
      <dgm:spPr/>
    </dgm:pt>
    <dgm:pt modelId="{B833A715-82B8-4A68-A6F9-4D7664687D85}" type="pres">
      <dgm:prSet presAssocID="{EC13AC5A-B991-4266-A00A-4C00CF32008D}" presName="node" presStyleLbl="node1" presStyleIdx="1" presStyleCnt="7">
        <dgm:presLayoutVars>
          <dgm:bulletEnabled val="1"/>
        </dgm:presLayoutVars>
      </dgm:prSet>
      <dgm:spPr/>
    </dgm:pt>
    <dgm:pt modelId="{D4FB9E3D-1431-4B42-9EB0-5D1D11970D79}" type="pres">
      <dgm:prSet presAssocID="{61E65D7D-D150-4472-A4EA-C0E04C54782D}" presName="sibTrans" presStyleCnt="0"/>
      <dgm:spPr/>
    </dgm:pt>
    <dgm:pt modelId="{9356620E-8334-476E-9FDB-B1DF004EA6A0}" type="pres">
      <dgm:prSet presAssocID="{E7732A8F-F422-4D89-839A-5D7AD6319BF1}" presName="node" presStyleLbl="node1" presStyleIdx="2" presStyleCnt="7">
        <dgm:presLayoutVars>
          <dgm:bulletEnabled val="1"/>
        </dgm:presLayoutVars>
      </dgm:prSet>
      <dgm:spPr/>
    </dgm:pt>
    <dgm:pt modelId="{A8653F1E-524D-4204-B7C2-0967B4A8EF22}" type="pres">
      <dgm:prSet presAssocID="{1281D5C4-773E-4465-B0A9-8748008EACED}" presName="sibTrans" presStyleCnt="0"/>
      <dgm:spPr/>
    </dgm:pt>
    <dgm:pt modelId="{A72693C9-5FAF-44F2-837D-7A60E568BE8B}" type="pres">
      <dgm:prSet presAssocID="{BA889DEF-C8CD-4DE8-B807-45F0CB49286A}" presName="node" presStyleLbl="node1" presStyleIdx="3" presStyleCnt="7">
        <dgm:presLayoutVars>
          <dgm:bulletEnabled val="1"/>
        </dgm:presLayoutVars>
      </dgm:prSet>
      <dgm:spPr/>
    </dgm:pt>
    <dgm:pt modelId="{17610FE3-52CC-4886-B37F-D76699DBC8FD}" type="pres">
      <dgm:prSet presAssocID="{EE403323-8FB8-47CD-9669-353F2A741C76}" presName="sibTrans" presStyleCnt="0"/>
      <dgm:spPr/>
    </dgm:pt>
    <dgm:pt modelId="{4E465F51-C902-4B7F-84F5-D5CB8F2D8C1A}" type="pres">
      <dgm:prSet presAssocID="{4510EABC-6577-40D1-9ACE-38AF81857A2F}" presName="node" presStyleLbl="node1" presStyleIdx="4" presStyleCnt="7">
        <dgm:presLayoutVars>
          <dgm:bulletEnabled val="1"/>
        </dgm:presLayoutVars>
      </dgm:prSet>
      <dgm:spPr/>
    </dgm:pt>
    <dgm:pt modelId="{0D9407CA-639F-4ADC-BA25-58E8E1101C6A}" type="pres">
      <dgm:prSet presAssocID="{8080D41B-A307-4097-B647-825AF90969F9}" presName="sibTrans" presStyleCnt="0"/>
      <dgm:spPr/>
    </dgm:pt>
    <dgm:pt modelId="{0CC64103-89FE-49BC-9CBD-8BA9B8F4F999}" type="pres">
      <dgm:prSet presAssocID="{C5F507CE-61C9-43DD-B1A9-BEB9ABEEDEAA}" presName="node" presStyleLbl="node1" presStyleIdx="5" presStyleCnt="7">
        <dgm:presLayoutVars>
          <dgm:bulletEnabled val="1"/>
        </dgm:presLayoutVars>
      </dgm:prSet>
      <dgm:spPr/>
    </dgm:pt>
    <dgm:pt modelId="{79A0EF8B-281B-4B72-BFC2-0FD97C01BF1F}" type="pres">
      <dgm:prSet presAssocID="{95DCA9B2-DF96-4C5B-94E8-1AF48880F2B8}" presName="sibTrans" presStyleCnt="0"/>
      <dgm:spPr/>
    </dgm:pt>
    <dgm:pt modelId="{6466F5E0-018A-40C7-906D-B5C81EE50FA2}" type="pres">
      <dgm:prSet presAssocID="{F12AAAF7-1F52-4EC8-97C6-9AE8125C0407}" presName="node" presStyleLbl="node1" presStyleIdx="6" presStyleCnt="7">
        <dgm:presLayoutVars>
          <dgm:bulletEnabled val="1"/>
        </dgm:presLayoutVars>
      </dgm:prSet>
      <dgm:spPr/>
    </dgm:pt>
  </dgm:ptLst>
  <dgm:cxnLst>
    <dgm:cxn modelId="{AE9E6906-62C9-4789-9AA2-5A455DC5C13B}" srcId="{31DDEBC6-4EEE-4543-A717-34951CAD9C5C}" destId="{E7732A8F-F422-4D89-839A-5D7AD6319BF1}" srcOrd="2" destOrd="0" parTransId="{56B3FE82-1699-4140-859D-79F382DE875B}" sibTransId="{1281D5C4-773E-4465-B0A9-8748008EACED}"/>
    <dgm:cxn modelId="{41E60A36-557B-4AE4-9DB6-133EC665CB1B}" type="presOf" srcId="{4510EABC-6577-40D1-9ACE-38AF81857A2F}" destId="{4E465F51-C902-4B7F-84F5-D5CB8F2D8C1A}" srcOrd="0" destOrd="0" presId="urn:microsoft.com/office/officeart/2005/8/layout/default"/>
    <dgm:cxn modelId="{11E1643A-5001-4B22-B2B0-C3F444D92006}" srcId="{31DDEBC6-4EEE-4543-A717-34951CAD9C5C}" destId="{C5F507CE-61C9-43DD-B1A9-BEB9ABEEDEAA}" srcOrd="5" destOrd="0" parTransId="{8404881E-9E93-4D8D-8759-C81F97C47B33}" sibTransId="{95DCA9B2-DF96-4C5B-94E8-1AF48880F2B8}"/>
    <dgm:cxn modelId="{DB4BA850-E9DE-4DA3-982F-6A0350A790D4}" type="presOf" srcId="{C5F507CE-61C9-43DD-B1A9-BEB9ABEEDEAA}" destId="{0CC64103-89FE-49BC-9CBD-8BA9B8F4F999}" srcOrd="0" destOrd="0" presId="urn:microsoft.com/office/officeart/2005/8/layout/default"/>
    <dgm:cxn modelId="{51561D7F-6F4F-46D0-A689-6A1D30EAAD61}" srcId="{31DDEBC6-4EEE-4543-A717-34951CAD9C5C}" destId="{B7F3BCA0-061E-4094-8F5A-073D9F9CFEA9}" srcOrd="0" destOrd="0" parTransId="{2B44070A-FF8C-49D1-8C37-4024F90FF8AF}" sibTransId="{66FAECC6-B844-4770-976D-8D079408906F}"/>
    <dgm:cxn modelId="{6A9EAA8E-4727-4023-95B6-5F17089F4076}" type="presOf" srcId="{EC13AC5A-B991-4266-A00A-4C00CF32008D}" destId="{B833A715-82B8-4A68-A6F9-4D7664687D85}" srcOrd="0" destOrd="0" presId="urn:microsoft.com/office/officeart/2005/8/layout/default"/>
    <dgm:cxn modelId="{DEDCE496-3BC4-44F8-8FE1-5F1E6B33D8C1}" type="presOf" srcId="{B7F3BCA0-061E-4094-8F5A-073D9F9CFEA9}" destId="{F040E308-F0D6-4DB4-9064-EA68B6B7A107}" srcOrd="0" destOrd="0" presId="urn:microsoft.com/office/officeart/2005/8/layout/default"/>
    <dgm:cxn modelId="{7681F49D-4708-4ECA-8466-07D58C261D6E}" type="presOf" srcId="{BA889DEF-C8CD-4DE8-B807-45F0CB49286A}" destId="{A72693C9-5FAF-44F2-837D-7A60E568BE8B}" srcOrd="0" destOrd="0" presId="urn:microsoft.com/office/officeart/2005/8/layout/default"/>
    <dgm:cxn modelId="{6A6DECA1-69B5-47FA-8BC1-D43587476686}" srcId="{31DDEBC6-4EEE-4543-A717-34951CAD9C5C}" destId="{EC13AC5A-B991-4266-A00A-4C00CF32008D}" srcOrd="1" destOrd="0" parTransId="{90A6EC54-2E59-49AA-B204-81D8DCA6CE40}" sibTransId="{61E65D7D-D150-4472-A4EA-C0E04C54782D}"/>
    <dgm:cxn modelId="{D6B414B2-2FFB-4639-A6F3-0707DA35E9F3}" srcId="{31DDEBC6-4EEE-4543-A717-34951CAD9C5C}" destId="{4510EABC-6577-40D1-9ACE-38AF81857A2F}" srcOrd="4" destOrd="0" parTransId="{0B951A3B-8FEF-442A-AEBA-4F83DCB12C8C}" sibTransId="{8080D41B-A307-4097-B647-825AF90969F9}"/>
    <dgm:cxn modelId="{9312E1BA-3E4E-4F14-986D-6893D72083C5}" srcId="{31DDEBC6-4EEE-4543-A717-34951CAD9C5C}" destId="{BA889DEF-C8CD-4DE8-B807-45F0CB49286A}" srcOrd="3" destOrd="0" parTransId="{6D154BA8-69F8-4C46-8A8A-E78131A34373}" sibTransId="{EE403323-8FB8-47CD-9669-353F2A741C76}"/>
    <dgm:cxn modelId="{0B8ED2BB-BD4D-45B1-A3B7-46E0CF3D025D}" type="presOf" srcId="{F12AAAF7-1F52-4EC8-97C6-9AE8125C0407}" destId="{6466F5E0-018A-40C7-906D-B5C81EE50FA2}" srcOrd="0" destOrd="0" presId="urn:microsoft.com/office/officeart/2005/8/layout/default"/>
    <dgm:cxn modelId="{92FC43BF-6CA4-45F8-A5C9-B6EDAB12E322}" type="presOf" srcId="{E7732A8F-F422-4D89-839A-5D7AD6319BF1}" destId="{9356620E-8334-476E-9FDB-B1DF004EA6A0}" srcOrd="0" destOrd="0" presId="urn:microsoft.com/office/officeart/2005/8/layout/default"/>
    <dgm:cxn modelId="{DEB495EF-6A7E-4960-ADE0-6343E72EBD7A}" srcId="{31DDEBC6-4EEE-4543-A717-34951CAD9C5C}" destId="{F12AAAF7-1F52-4EC8-97C6-9AE8125C0407}" srcOrd="6" destOrd="0" parTransId="{21EAC9CB-0CD2-4098-8147-D0B7726655F2}" sibTransId="{AB4B0774-7313-4B42-AF4C-3FB00722DDF6}"/>
    <dgm:cxn modelId="{63958FFC-EF26-42B9-9497-34A8491849B9}" type="presOf" srcId="{31DDEBC6-4EEE-4543-A717-34951CAD9C5C}" destId="{CDA2CB1F-3D60-4AF9-808F-63F51CFBD5CE}" srcOrd="0" destOrd="0" presId="urn:microsoft.com/office/officeart/2005/8/layout/default"/>
    <dgm:cxn modelId="{1D81BECF-0E53-4C2A-BC59-B7E773EF2FF8}" type="presParOf" srcId="{CDA2CB1F-3D60-4AF9-808F-63F51CFBD5CE}" destId="{F040E308-F0D6-4DB4-9064-EA68B6B7A107}" srcOrd="0" destOrd="0" presId="urn:microsoft.com/office/officeart/2005/8/layout/default"/>
    <dgm:cxn modelId="{470063D7-4B75-4A39-BAD8-89D95D2816F2}" type="presParOf" srcId="{CDA2CB1F-3D60-4AF9-808F-63F51CFBD5CE}" destId="{CC05AD5A-A929-4ED9-8ECD-A291CC4A8B15}" srcOrd="1" destOrd="0" presId="urn:microsoft.com/office/officeart/2005/8/layout/default"/>
    <dgm:cxn modelId="{A4CE7052-EE5A-47C2-920B-0C4569195290}" type="presParOf" srcId="{CDA2CB1F-3D60-4AF9-808F-63F51CFBD5CE}" destId="{B833A715-82B8-4A68-A6F9-4D7664687D85}" srcOrd="2" destOrd="0" presId="urn:microsoft.com/office/officeart/2005/8/layout/default"/>
    <dgm:cxn modelId="{A41A587C-C139-46B5-A985-7814B11EEBCF}" type="presParOf" srcId="{CDA2CB1F-3D60-4AF9-808F-63F51CFBD5CE}" destId="{D4FB9E3D-1431-4B42-9EB0-5D1D11970D79}" srcOrd="3" destOrd="0" presId="urn:microsoft.com/office/officeart/2005/8/layout/default"/>
    <dgm:cxn modelId="{7453AE91-3F3B-4CF4-8B40-673A487E4ABC}" type="presParOf" srcId="{CDA2CB1F-3D60-4AF9-808F-63F51CFBD5CE}" destId="{9356620E-8334-476E-9FDB-B1DF004EA6A0}" srcOrd="4" destOrd="0" presId="urn:microsoft.com/office/officeart/2005/8/layout/default"/>
    <dgm:cxn modelId="{565A9284-B826-4EFA-B856-BE4C51C4B3BF}" type="presParOf" srcId="{CDA2CB1F-3D60-4AF9-808F-63F51CFBD5CE}" destId="{A8653F1E-524D-4204-B7C2-0967B4A8EF22}" srcOrd="5" destOrd="0" presId="urn:microsoft.com/office/officeart/2005/8/layout/default"/>
    <dgm:cxn modelId="{6826F996-06B7-4301-870C-DA8E5E1EBFA9}" type="presParOf" srcId="{CDA2CB1F-3D60-4AF9-808F-63F51CFBD5CE}" destId="{A72693C9-5FAF-44F2-837D-7A60E568BE8B}" srcOrd="6" destOrd="0" presId="urn:microsoft.com/office/officeart/2005/8/layout/default"/>
    <dgm:cxn modelId="{E435E81C-434D-40BC-8489-4CD32EE0555B}" type="presParOf" srcId="{CDA2CB1F-3D60-4AF9-808F-63F51CFBD5CE}" destId="{17610FE3-52CC-4886-B37F-D76699DBC8FD}" srcOrd="7" destOrd="0" presId="urn:microsoft.com/office/officeart/2005/8/layout/default"/>
    <dgm:cxn modelId="{03D2277B-40D0-4348-AA08-C11D14C2ACC2}" type="presParOf" srcId="{CDA2CB1F-3D60-4AF9-808F-63F51CFBD5CE}" destId="{4E465F51-C902-4B7F-84F5-D5CB8F2D8C1A}" srcOrd="8" destOrd="0" presId="urn:microsoft.com/office/officeart/2005/8/layout/default"/>
    <dgm:cxn modelId="{4EBEB774-A4BE-4A65-8527-682277703BBC}" type="presParOf" srcId="{CDA2CB1F-3D60-4AF9-808F-63F51CFBD5CE}" destId="{0D9407CA-639F-4ADC-BA25-58E8E1101C6A}" srcOrd="9" destOrd="0" presId="urn:microsoft.com/office/officeart/2005/8/layout/default"/>
    <dgm:cxn modelId="{61845B35-B440-473B-9F62-1261A765A98A}" type="presParOf" srcId="{CDA2CB1F-3D60-4AF9-808F-63F51CFBD5CE}" destId="{0CC64103-89FE-49BC-9CBD-8BA9B8F4F999}" srcOrd="10" destOrd="0" presId="urn:microsoft.com/office/officeart/2005/8/layout/default"/>
    <dgm:cxn modelId="{EBE7CF05-4931-4222-A5A6-C6E41C52FAC2}" type="presParOf" srcId="{CDA2CB1F-3D60-4AF9-808F-63F51CFBD5CE}" destId="{79A0EF8B-281B-4B72-BFC2-0FD97C01BF1F}" srcOrd="11" destOrd="0" presId="urn:microsoft.com/office/officeart/2005/8/layout/default"/>
    <dgm:cxn modelId="{2F27BA12-06C6-464F-9A79-8DA8FC494E0C}" type="presParOf" srcId="{CDA2CB1F-3D60-4AF9-808F-63F51CFBD5CE}" destId="{6466F5E0-018A-40C7-906D-B5C81EE50FA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0E308-F0D6-4DB4-9064-EA68B6B7A107}">
      <dsp:nvSpPr>
        <dsp:cNvPr id="0" name=""/>
        <dsp:cNvSpPr/>
      </dsp:nvSpPr>
      <dsp:spPr>
        <a:xfrm>
          <a:off x="3249" y="58890"/>
          <a:ext cx="2577622" cy="15465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85% will be led by the domain BLs</a:t>
          </a:r>
          <a:endParaRPr lang="en-US" sz="2000" kern="1200"/>
        </a:p>
      </dsp:txBody>
      <dsp:txXfrm>
        <a:off x="3249" y="58890"/>
        <a:ext cx="2577622" cy="1546573"/>
      </dsp:txXfrm>
    </dsp:sp>
    <dsp:sp modelId="{B833A715-82B8-4A68-A6F9-4D7664687D85}">
      <dsp:nvSpPr>
        <dsp:cNvPr id="0" name=""/>
        <dsp:cNvSpPr/>
      </dsp:nvSpPr>
      <dsp:spPr>
        <a:xfrm>
          <a:off x="2838634" y="58890"/>
          <a:ext cx="2577622" cy="15465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When BU DC &amp; DS is involved we like to add the digital edge and value to the message</a:t>
          </a:r>
          <a:endParaRPr lang="en-US" sz="2000" kern="1200"/>
        </a:p>
      </dsp:txBody>
      <dsp:txXfrm>
        <a:off x="2838634" y="58890"/>
        <a:ext cx="2577622" cy="1546573"/>
      </dsp:txXfrm>
    </dsp:sp>
    <dsp:sp modelId="{9356620E-8334-476E-9FDB-B1DF004EA6A0}">
      <dsp:nvSpPr>
        <dsp:cNvPr id="0" name=""/>
        <dsp:cNvSpPr/>
      </dsp:nvSpPr>
      <dsp:spPr>
        <a:xfrm>
          <a:off x="5674019" y="58890"/>
          <a:ext cx="2577622" cy="15465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Domain BLs should feel enforced by the digital message to their clients</a:t>
          </a:r>
          <a:endParaRPr lang="en-US" sz="2000" kern="1200"/>
        </a:p>
      </dsp:txBody>
      <dsp:txXfrm>
        <a:off x="5674019" y="58890"/>
        <a:ext cx="2577622" cy="1546573"/>
      </dsp:txXfrm>
    </dsp:sp>
    <dsp:sp modelId="{A72693C9-5FAF-44F2-837D-7A60E568BE8B}">
      <dsp:nvSpPr>
        <dsp:cNvPr id="0" name=""/>
        <dsp:cNvSpPr/>
      </dsp:nvSpPr>
      <dsp:spPr>
        <a:xfrm>
          <a:off x="8509404" y="58890"/>
          <a:ext cx="2577622" cy="15465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15% will be digital marketing messages to digitally oriented client groups (like SAM)</a:t>
          </a:r>
          <a:endParaRPr lang="en-US" sz="2000" kern="1200"/>
        </a:p>
      </dsp:txBody>
      <dsp:txXfrm>
        <a:off x="8509404" y="58890"/>
        <a:ext cx="2577622" cy="1546573"/>
      </dsp:txXfrm>
    </dsp:sp>
    <dsp:sp modelId="{4E465F51-C902-4B7F-84F5-D5CB8F2D8C1A}">
      <dsp:nvSpPr>
        <dsp:cNvPr id="0" name=""/>
        <dsp:cNvSpPr/>
      </dsp:nvSpPr>
      <dsp:spPr>
        <a:xfrm>
          <a:off x="1420941" y="1863226"/>
          <a:ext cx="2577622" cy="154657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Marketing message starts with the Domain challenge written by our domain expert</a:t>
          </a:r>
          <a:endParaRPr lang="en-US" sz="2000" kern="1200"/>
        </a:p>
      </dsp:txBody>
      <dsp:txXfrm>
        <a:off x="1420941" y="1863226"/>
        <a:ext cx="2577622" cy="1546573"/>
      </dsp:txXfrm>
    </dsp:sp>
    <dsp:sp modelId="{0CC64103-89FE-49BC-9CBD-8BA9B8F4F999}">
      <dsp:nvSpPr>
        <dsp:cNvPr id="0" name=""/>
        <dsp:cNvSpPr/>
      </dsp:nvSpPr>
      <dsp:spPr>
        <a:xfrm>
          <a:off x="4256326" y="1863226"/>
          <a:ext cx="2577622" cy="15465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Angelique will work closely together with the marketing teams of the domain BLs</a:t>
          </a:r>
          <a:endParaRPr lang="en-US" sz="2000" kern="1200"/>
        </a:p>
      </dsp:txBody>
      <dsp:txXfrm>
        <a:off x="4256326" y="1863226"/>
        <a:ext cx="2577622" cy="1546573"/>
      </dsp:txXfrm>
    </dsp:sp>
    <dsp:sp modelId="{6466F5E0-018A-40C7-906D-B5C81EE50FA2}">
      <dsp:nvSpPr>
        <dsp:cNvPr id="0" name=""/>
        <dsp:cNvSpPr/>
      </dsp:nvSpPr>
      <dsp:spPr>
        <a:xfrm>
          <a:off x="7091711" y="1863226"/>
          <a:ext cx="2577622" cy="15465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In this we support the branding of our company as digital future ready.</a:t>
          </a:r>
          <a:endParaRPr lang="en-US" sz="2000" kern="1200"/>
        </a:p>
      </dsp:txBody>
      <dsp:txXfrm>
        <a:off x="7091711" y="1863226"/>
        <a:ext cx="2577622" cy="1546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16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9"/>
          <a:stretch/>
        </p:blipFill>
        <p:spPr>
          <a:xfrm>
            <a:off x="20" y="1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D4EA4DF-0E7C-4098-86F6-7D0ACAEFC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332287" y="0"/>
            <a:ext cx="7859713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5613" y="549275"/>
            <a:ext cx="3565524" cy="288717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Vision on digital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05BC49-0F00-4C85-9AF5-A0CC5B39C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75612" y="3569007"/>
            <a:ext cx="3565525" cy="2523817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US" dirty="0"/>
              <a:t>Frank Legters</a:t>
            </a:r>
            <a:endParaRPr lang="en-US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A34F6CD1-3B18-4D4B-A845-D40C8994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148854"/>
            <a:ext cx="3701540" cy="772402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Society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266350"/>
            <a:ext cx="3565525" cy="3675558"/>
          </a:xfr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Mobility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Energy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Healthy Living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Environmental impact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Climate resilience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Safety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Industry 4.0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alpha val="60000"/>
                  </a:srgbClr>
                </a:solidFill>
              </a:rPr>
              <a:t>….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31" name="Picture 30" descr="A group of people walking on a street&#10;&#10;Description automatically generated with low confidence">
            <a:extLst>
              <a:ext uri="{FF2B5EF4-FFF2-40B4-BE49-F238E27FC236}">
                <a16:creationId xmlns:a16="http://schemas.microsoft.com/office/drawing/2014/main" id="{303D2714-3CA3-4F30-AC51-1A1DF242FA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2" r="24652" b="-1"/>
          <a:stretch/>
        </p:blipFill>
        <p:spPr>
          <a:xfrm>
            <a:off x="4550899" y="10"/>
            <a:ext cx="7641102" cy="6857990"/>
          </a:xfrm>
          <a:custGeom>
            <a:avLst/>
            <a:gdLst/>
            <a:ahLst/>
            <a:cxnLst/>
            <a:rect l="l" t="t" r="r" b="b"/>
            <a:pathLst>
              <a:path w="7641102" h="6858000">
                <a:moveTo>
                  <a:pt x="0" y="0"/>
                </a:moveTo>
                <a:lnTo>
                  <a:pt x="7641102" y="0"/>
                </a:lnTo>
                <a:lnTo>
                  <a:pt x="764110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6FF3A87B-2255-45E0-A551-C11FAF932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8" y="5773729"/>
            <a:ext cx="7641102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9C4D0F45-16EC-441A-95D5-2E847B18C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5" y="340959"/>
            <a:ext cx="1597297" cy="772402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8570CF16-041E-43FC-B99C-9973EE095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309570"/>
            <a:ext cx="4873392" cy="924418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Client challenges!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25C2D0C-89F2-4874-A67D-504E65834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4" y="1450661"/>
            <a:ext cx="4611372" cy="4943290"/>
          </a:xfrm>
          <a:noFill/>
        </p:spPr>
        <p:txBody>
          <a:bodyPr vert="horz" wrap="square" lIns="0" tIns="0" rIns="0" bIns="0" rtlCol="0" anchor="t">
            <a:noAutofit/>
          </a:bodyPr>
          <a:lstStyle/>
          <a:p>
            <a:pPr lvl="1">
              <a:lnSpc>
                <a:spcPct val="100000"/>
              </a:lnSpc>
            </a:pPr>
            <a:r>
              <a:rPr lang="en-US" sz="1800" dirty="0"/>
              <a:t>Growing populations lead to increasing demands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People demand less negative impact on their environment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Increasing societal responsibilities demand more transparency on reporting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High ambitions on decarbonization increases the pressure on achieving results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Involvement of stakeholders is increasing the complexity of the process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Older people retiring create a lack of craftmanship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Lack of resources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pic>
        <p:nvPicPr>
          <p:cNvPr id="18" name="Picture Placeholder 17" descr="A group of people sitting at a table">
            <a:extLst>
              <a:ext uri="{FF2B5EF4-FFF2-40B4-BE49-F238E27FC236}">
                <a16:creationId xmlns:a16="http://schemas.microsoft.com/office/drawing/2014/main" id="{E2536017-F539-430C-A901-70AB81CA61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6" r="3" b="4007"/>
          <a:stretch/>
        </p:blipFill>
        <p:spPr>
          <a:xfrm>
            <a:off x="5587746" y="1596771"/>
            <a:ext cx="3448558" cy="3448558"/>
          </a:xfrm>
          <a:custGeom>
            <a:avLst/>
            <a:gdLst/>
            <a:ahLst/>
            <a:cxnLst/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</p:spPr>
      </p:pic>
      <p:pic>
        <p:nvPicPr>
          <p:cNvPr id="23" name="Picture Placeholder 22" descr="A person drawing on a white board">
            <a:extLst>
              <a:ext uri="{FF2B5EF4-FFF2-40B4-BE49-F238E27FC236}">
                <a16:creationId xmlns:a16="http://schemas.microsoft.com/office/drawing/2014/main" id="{2B3C4F95-A0FA-45D9-BF43-1C398F65B8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9" r="6" b="6"/>
          <a:stretch/>
        </p:blipFill>
        <p:spPr>
          <a:xfrm>
            <a:off x="8918575" y="596392"/>
            <a:ext cx="2263776" cy="2263776"/>
          </a:xfrm>
          <a:custGeom>
            <a:avLst/>
            <a:gdLst/>
            <a:ahLst/>
            <a:cxnLst/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73FD8943-49CD-489F-AF30-D186003CB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D1AA9E7-DA6E-4B0E-AFF8-ACA4D7D79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DA334A1-5994-4CBD-AF0E-366DEF3A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25" name="Picture Placeholder 24" descr="Digital Graph Screen">
            <a:extLst>
              <a:ext uri="{FF2B5EF4-FFF2-40B4-BE49-F238E27FC236}">
                <a16:creationId xmlns:a16="http://schemas.microsoft.com/office/drawing/2014/main" id="{B7353C46-ACC1-4078-85C2-26B57B0E58B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1" r="-5" b="10884"/>
          <a:stretch/>
        </p:blipFill>
        <p:spPr>
          <a:xfrm>
            <a:off x="9091612" y="3324733"/>
            <a:ext cx="2936876" cy="2936876"/>
          </a:xfrm>
          <a:custGeom>
            <a:avLst/>
            <a:gdLst/>
            <a:ahLst/>
            <a:cxnLst/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051EA31D-9F8B-4127-B85C-1FC9488739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86905"/>
            <a:ext cx="5437187" cy="106265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Digital ask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1858859"/>
            <a:ext cx="5437187" cy="4233967"/>
          </a:xfrm>
        </p:spPr>
        <p:txBody>
          <a:bodyPr vert="horz" wrap="square" lIns="0" tIns="0" rIns="0" bIns="0" rtlCol="0">
            <a:normAutofit fontScale="92500" lnSpcReduction="20000"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More parameters to manage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More algorithms wanted to grasp the craftmanship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Deeper search for optimalisation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Networks need to be connected to tackle the challenge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More finetuning needed to find the sweet spot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More certainty on outcome desired</a:t>
            </a:r>
          </a:p>
          <a:p>
            <a:pPr marL="0" indent="0">
              <a:lnSpc>
                <a:spcPct val="100000"/>
              </a:lnSpc>
              <a:buNone/>
            </a:pPr>
            <a:endParaRPr 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10D835-B454-4270-BB35-86A18730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F653B-90B5-4F47-A33F-93DCB2EF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4</a:t>
            </a:fld>
            <a:endParaRPr lang="en-US"/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994E7185-830E-4AB8-8AD7-F8841E8E0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C738669-5750-45EA-9715-A0041D4C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D05A243-8080-4F6D-8538-65CDDF89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C43490-9CAF-4906-97CE-3B64F4CE2CDB}"/>
              </a:ext>
            </a:extLst>
          </p:cNvPr>
          <p:cNvCxnSpPr/>
          <p:nvPr/>
        </p:nvCxnSpPr>
        <p:spPr>
          <a:xfrm>
            <a:off x="5924550" y="476250"/>
            <a:ext cx="0" cy="546735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4C5538-7A5B-4EF7-A358-259188B72030}"/>
              </a:ext>
            </a:extLst>
          </p:cNvPr>
          <p:cNvCxnSpPr>
            <a:cxnSpLocks/>
          </p:cNvCxnSpPr>
          <p:nvPr/>
        </p:nvCxnSpPr>
        <p:spPr>
          <a:xfrm>
            <a:off x="895350" y="3171825"/>
            <a:ext cx="10639425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4E78B7B-C37A-414F-ACFE-1BB8032470BE}"/>
              </a:ext>
            </a:extLst>
          </p:cNvPr>
          <p:cNvSpPr txBox="1"/>
          <p:nvPr/>
        </p:nvSpPr>
        <p:spPr>
          <a:xfrm>
            <a:off x="10558463" y="342900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External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86140B-38D6-4A50-921D-1D2EF81D69AC}"/>
              </a:ext>
            </a:extLst>
          </p:cNvPr>
          <p:cNvSpPr txBox="1"/>
          <p:nvPr/>
        </p:nvSpPr>
        <p:spPr>
          <a:xfrm>
            <a:off x="900113" y="2743200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Internal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6B5C71-4B8B-4E26-B84F-4B253D80282A}"/>
              </a:ext>
            </a:extLst>
          </p:cNvPr>
          <p:cNvSpPr txBox="1"/>
          <p:nvPr/>
        </p:nvSpPr>
        <p:spPr>
          <a:xfrm>
            <a:off x="4910138" y="5638800"/>
            <a:ext cx="93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Control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C35F71-B2CD-443F-8A55-E5DF8AFE0607}"/>
              </a:ext>
            </a:extLst>
          </p:cNvPr>
          <p:cNvSpPr txBox="1"/>
          <p:nvPr/>
        </p:nvSpPr>
        <p:spPr>
          <a:xfrm>
            <a:off x="6000751" y="409575"/>
            <a:ext cx="96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Develop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A650D6-9912-4BC1-B0A4-CA8931AA02D0}"/>
              </a:ext>
            </a:extLst>
          </p:cNvPr>
          <p:cNvSpPr txBox="1"/>
          <p:nvPr/>
        </p:nvSpPr>
        <p:spPr>
          <a:xfrm>
            <a:off x="7524750" y="1038225"/>
            <a:ext cx="262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Business Development</a:t>
            </a:r>
          </a:p>
          <a:p>
            <a:r>
              <a:rPr lang="nl-NL" dirty="0" err="1"/>
              <a:t>Innovation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FD2FF4-EC49-4A6A-8820-F1C886206D9F}"/>
              </a:ext>
            </a:extLst>
          </p:cNvPr>
          <p:cNvSpPr txBox="1"/>
          <p:nvPr/>
        </p:nvSpPr>
        <p:spPr>
          <a:xfrm>
            <a:off x="1695452" y="1072247"/>
            <a:ext cx="262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Learning &amp; Development</a:t>
            </a:r>
          </a:p>
          <a:p>
            <a:r>
              <a:rPr lang="nl-NL" dirty="0"/>
              <a:t>Coaching/</a:t>
            </a:r>
            <a:r>
              <a:rPr lang="nl-NL" dirty="0" err="1"/>
              <a:t>Mentoring</a:t>
            </a:r>
            <a:endParaRPr lang="nl-NL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88A391-8E58-489F-8FA5-94E0A68DE24A}"/>
              </a:ext>
            </a:extLst>
          </p:cNvPr>
          <p:cNvSpPr txBox="1"/>
          <p:nvPr/>
        </p:nvSpPr>
        <p:spPr>
          <a:xfrm>
            <a:off x="1628775" y="4189928"/>
            <a:ext cx="262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Project management</a:t>
            </a:r>
          </a:p>
          <a:p>
            <a:r>
              <a:rPr lang="nl-NL" dirty="0"/>
              <a:t>QHSE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CA4CFE-FFA0-4AB0-A467-84AC9776021C}"/>
              </a:ext>
            </a:extLst>
          </p:cNvPr>
          <p:cNvSpPr txBox="1"/>
          <p:nvPr/>
        </p:nvSpPr>
        <p:spPr>
          <a:xfrm>
            <a:off x="7524749" y="4128640"/>
            <a:ext cx="262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Account Management</a:t>
            </a:r>
          </a:p>
          <a:p>
            <a:r>
              <a:rPr lang="nl-NL" dirty="0"/>
              <a:t>Client </a:t>
            </a:r>
            <a:r>
              <a:rPr lang="nl-NL" dirty="0" err="1"/>
              <a:t>surveys</a:t>
            </a:r>
            <a:endParaRPr lang="en-GB" dirty="0"/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20DE2765-DA4F-4717-BDB3-3C584145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A369D6-6F72-41F6-824E-123F2FAA6158}"/>
              </a:ext>
            </a:extLst>
          </p:cNvPr>
          <p:cNvSpPr/>
          <p:nvPr/>
        </p:nvSpPr>
        <p:spPr>
          <a:xfrm>
            <a:off x="4494511" y="2710160"/>
            <a:ext cx="2860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RHDHV</a:t>
            </a:r>
          </a:p>
        </p:txBody>
      </p:sp>
    </p:spTree>
    <p:extLst>
      <p:ext uri="{BB962C8B-B14F-4D97-AF65-F5344CB8AC3E}">
        <p14:creationId xmlns:p14="http://schemas.microsoft.com/office/powerpoint/2010/main" val="2496947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C43490-9CAF-4906-97CE-3B64F4CE2CDB}"/>
              </a:ext>
            </a:extLst>
          </p:cNvPr>
          <p:cNvCxnSpPr/>
          <p:nvPr/>
        </p:nvCxnSpPr>
        <p:spPr>
          <a:xfrm>
            <a:off x="5924550" y="476250"/>
            <a:ext cx="0" cy="546735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4C5538-7A5B-4EF7-A358-259188B72030}"/>
              </a:ext>
            </a:extLst>
          </p:cNvPr>
          <p:cNvCxnSpPr>
            <a:cxnSpLocks/>
          </p:cNvCxnSpPr>
          <p:nvPr/>
        </p:nvCxnSpPr>
        <p:spPr>
          <a:xfrm>
            <a:off x="895350" y="3171825"/>
            <a:ext cx="10639425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4E78B7B-C37A-414F-ACFE-1BB8032470BE}"/>
              </a:ext>
            </a:extLst>
          </p:cNvPr>
          <p:cNvSpPr txBox="1"/>
          <p:nvPr/>
        </p:nvSpPr>
        <p:spPr>
          <a:xfrm>
            <a:off x="10558463" y="342900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External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86140B-38D6-4A50-921D-1D2EF81D69AC}"/>
              </a:ext>
            </a:extLst>
          </p:cNvPr>
          <p:cNvSpPr txBox="1"/>
          <p:nvPr/>
        </p:nvSpPr>
        <p:spPr>
          <a:xfrm>
            <a:off x="900113" y="2743200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Internal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6B5C71-4B8B-4E26-B84F-4B253D80282A}"/>
              </a:ext>
            </a:extLst>
          </p:cNvPr>
          <p:cNvSpPr txBox="1"/>
          <p:nvPr/>
        </p:nvSpPr>
        <p:spPr>
          <a:xfrm>
            <a:off x="4910138" y="5638800"/>
            <a:ext cx="93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Control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C35F71-B2CD-443F-8A55-E5DF8AFE0607}"/>
              </a:ext>
            </a:extLst>
          </p:cNvPr>
          <p:cNvSpPr txBox="1"/>
          <p:nvPr/>
        </p:nvSpPr>
        <p:spPr>
          <a:xfrm>
            <a:off x="6000751" y="409575"/>
            <a:ext cx="96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Develop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A650D6-9912-4BC1-B0A4-CA8931AA02D0}"/>
              </a:ext>
            </a:extLst>
          </p:cNvPr>
          <p:cNvSpPr txBox="1"/>
          <p:nvPr/>
        </p:nvSpPr>
        <p:spPr>
          <a:xfrm>
            <a:off x="7524749" y="926187"/>
            <a:ext cx="35368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Business Development</a:t>
            </a:r>
          </a:p>
          <a:p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Innovation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Improve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hitrate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(Setup/Volt)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Open new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markets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/clients (Reach, People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Flows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Nebula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FD2FF4-EC49-4A6A-8820-F1C886206D9F}"/>
              </a:ext>
            </a:extLst>
          </p:cNvPr>
          <p:cNvSpPr txBox="1"/>
          <p:nvPr/>
        </p:nvSpPr>
        <p:spPr>
          <a:xfrm>
            <a:off x="1695452" y="876931"/>
            <a:ext cx="2628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Learning &amp; Development</a:t>
            </a:r>
          </a:p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Coaching/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Mentoring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Learn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stay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ahead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game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demand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training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88A391-8E58-489F-8FA5-94E0A68DE24A}"/>
              </a:ext>
            </a:extLst>
          </p:cNvPr>
          <p:cNvSpPr txBox="1"/>
          <p:nvPr/>
        </p:nvSpPr>
        <p:spPr>
          <a:xfrm>
            <a:off x="1628775" y="3555475"/>
            <a:ext cx="30384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Project management</a:t>
            </a:r>
          </a:p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QHSE</a:t>
            </a: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Automate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instead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administrate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Sharepoint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100% compliant easy</a:t>
            </a: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Find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recover</a:t>
            </a:r>
            <a:endParaRPr lang="nl-N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Automate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boring, focus on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added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value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increase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fun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factor (KES)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CA4CFE-FFA0-4AB0-A467-84AC9776021C}"/>
              </a:ext>
            </a:extLst>
          </p:cNvPr>
          <p:cNvSpPr txBox="1"/>
          <p:nvPr/>
        </p:nvSpPr>
        <p:spPr>
          <a:xfrm>
            <a:off x="7524749" y="3635261"/>
            <a:ext cx="43019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Account Management</a:t>
            </a:r>
          </a:p>
          <a:p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Client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surveys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Improve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collaboration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client (share systems)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Increase easy to work with feeling (A20)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Stay connected with client (iReport/Digital Twin)</a:t>
            </a:r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20DE2765-DA4F-4717-BDB3-3C584145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3AC65B-6A86-441D-92CB-FB6100FC639E}"/>
              </a:ext>
            </a:extLst>
          </p:cNvPr>
          <p:cNvSpPr/>
          <p:nvPr/>
        </p:nvSpPr>
        <p:spPr>
          <a:xfrm>
            <a:off x="4184348" y="2614910"/>
            <a:ext cx="4166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Why digital?</a:t>
            </a:r>
          </a:p>
        </p:txBody>
      </p:sp>
    </p:spTree>
    <p:extLst>
      <p:ext uri="{BB962C8B-B14F-4D97-AF65-F5344CB8AC3E}">
        <p14:creationId xmlns:p14="http://schemas.microsoft.com/office/powerpoint/2010/main" val="387348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106BB-7DD7-4E98-A92B-C56CD912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In </a:t>
            </a:r>
            <a:r>
              <a:rPr lang="nl-NL" sz="3600" dirty="0" err="1"/>
              <a:t>relation</a:t>
            </a:r>
            <a:r>
              <a:rPr lang="nl-NL" sz="3600" dirty="0"/>
              <a:t> </a:t>
            </a:r>
            <a:r>
              <a:rPr lang="nl-NL" sz="3600" dirty="0" err="1"/>
              <a:t>to</a:t>
            </a:r>
            <a:r>
              <a:rPr lang="nl-NL" sz="3600" dirty="0"/>
              <a:t> </a:t>
            </a:r>
            <a:r>
              <a:rPr lang="nl-NL" sz="3600" dirty="0" err="1"/>
              <a:t>our</a:t>
            </a:r>
            <a:r>
              <a:rPr lang="nl-NL" sz="3600" dirty="0"/>
              <a:t> </a:t>
            </a:r>
            <a:r>
              <a:rPr lang="nl-NL" sz="3600" dirty="0" err="1"/>
              <a:t>current</a:t>
            </a:r>
            <a:r>
              <a:rPr lang="nl-NL" sz="3600" dirty="0"/>
              <a:t> programs (</a:t>
            </a:r>
            <a:r>
              <a:rPr lang="nl-NL" sz="3600" dirty="0" err="1"/>
              <a:t>examples</a:t>
            </a:r>
            <a:r>
              <a:rPr lang="nl-NL" sz="3600" dirty="0"/>
              <a:t>)</a:t>
            </a:r>
            <a:endParaRPr lang="en-GB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F608E-111B-47DC-9071-B5BBA090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7B3F79AD-640D-496B-9B55-1912581FD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465161"/>
              </p:ext>
            </p:extLst>
          </p:nvPr>
        </p:nvGraphicFramePr>
        <p:xfrm>
          <a:off x="521129" y="1375502"/>
          <a:ext cx="10639426" cy="4517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918">
                  <a:extLst>
                    <a:ext uri="{9D8B030D-6E8A-4147-A177-3AD203B41FA5}">
                      <a16:colId xmlns:a16="http://schemas.microsoft.com/office/drawing/2014/main" val="3337198973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3940456100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20920470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1495421181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3291327890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1768178238"/>
                    </a:ext>
                  </a:extLst>
                </a:gridCol>
                <a:gridCol w="1519918">
                  <a:extLst>
                    <a:ext uri="{9D8B030D-6E8A-4147-A177-3AD203B41FA5}">
                      <a16:colId xmlns:a16="http://schemas.microsoft.com/office/drawing/2014/main" val="3026390948"/>
                    </a:ext>
                  </a:extLst>
                </a:gridCol>
              </a:tblGrid>
              <a:tr h="363241"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solidFill>
                            <a:schemeClr val="bg1"/>
                          </a:solidFill>
                        </a:rPr>
                        <a:t>Clients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95529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1800" b="1" dirty="0"/>
                        <a:t>DWOW</a:t>
                      </a:r>
                      <a:endParaRPr lang="en-GB" sz="1800" b="1" dirty="0"/>
                    </a:p>
                  </a:txBody>
                  <a:tcPr>
                    <a:solidFill>
                      <a:srgbClr val="FFFF99">
                        <a:alpha val="7568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41273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1800" b="1" dirty="0"/>
                        <a:t>Project Excellence</a:t>
                      </a:r>
                      <a:endParaRPr lang="en-GB" sz="1800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352860"/>
                  </a:ext>
                </a:extLst>
              </a:tr>
              <a:tr h="1134582">
                <a:tc rowSpan="2">
                  <a:txBody>
                    <a:bodyPr/>
                    <a:lstStyle/>
                    <a:p>
                      <a:pPr algn="ctr"/>
                      <a:r>
                        <a:rPr lang="nl-NL" sz="1600" b="1" dirty="0" err="1"/>
                        <a:t>Internal</a:t>
                      </a:r>
                      <a:endParaRPr lang="en-GB" sz="16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 err="1"/>
                        <a:t>Facilitating</a:t>
                      </a:r>
                      <a:r>
                        <a:rPr lang="nl-NL" sz="1600" b="1" dirty="0"/>
                        <a:t> </a:t>
                      </a:r>
                      <a:r>
                        <a:rPr lang="nl-NL" sz="1600" b="1" dirty="0" err="1"/>
                        <a:t>processes</a:t>
                      </a:r>
                      <a:r>
                        <a:rPr lang="nl-NL" sz="1600" b="1" dirty="0"/>
                        <a:t> and software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 err="1"/>
                        <a:t>Project-management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 err="1"/>
                        <a:t>Collaboration</a:t>
                      </a:r>
                      <a:r>
                        <a:rPr lang="nl-NL" sz="1600" b="1" dirty="0"/>
                        <a:t> </a:t>
                      </a:r>
                      <a:r>
                        <a:rPr lang="nl-NL" sz="1600" b="1" dirty="0" err="1"/>
                        <a:t>with</a:t>
                      </a:r>
                      <a:r>
                        <a:rPr lang="nl-NL" sz="1600" b="1" dirty="0"/>
                        <a:t> clients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Client </a:t>
                      </a:r>
                      <a:r>
                        <a:rPr lang="nl-NL" sz="1600" b="1" dirty="0" err="1"/>
                        <a:t>solutions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Client operations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alpha val="7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1600" b="1" dirty="0" err="1"/>
                        <a:t>External</a:t>
                      </a:r>
                      <a:endParaRPr lang="en-GB" sz="1600" b="1" dirty="0"/>
                    </a:p>
                  </a:txBody>
                  <a:tcPr anchor="ctr">
                    <a:solidFill>
                      <a:schemeClr val="accent1"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424095"/>
                  </a:ext>
                </a:extLst>
              </a:tr>
              <a:tr h="164697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ABW, We Connect, </a:t>
                      </a:r>
                      <a:r>
                        <a:rPr lang="nl-NL" sz="1600" b="1" dirty="0" err="1"/>
                        <a:t>DtW</a:t>
                      </a:r>
                      <a:r>
                        <a:rPr lang="nl-NL" sz="1600" b="1" dirty="0"/>
                        <a:t>, PRS, QHSE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tint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EDMS, Box, </a:t>
                      </a:r>
                      <a:r>
                        <a:rPr lang="nl-NL" sz="1600" b="1" dirty="0" err="1"/>
                        <a:t>Sharepoint</a:t>
                      </a:r>
                      <a:r>
                        <a:rPr lang="nl-NL" sz="1600" b="1" dirty="0"/>
                        <a:t>, </a:t>
                      </a:r>
                      <a:r>
                        <a:rPr lang="nl-NL" sz="1600" b="1" dirty="0" err="1"/>
                        <a:t>Naming</a:t>
                      </a:r>
                      <a:r>
                        <a:rPr lang="nl-NL" sz="1600" b="1" dirty="0"/>
                        <a:t> </a:t>
                      </a:r>
                      <a:r>
                        <a:rPr lang="nl-NL" sz="1600" b="1" dirty="0" err="1"/>
                        <a:t>convention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tint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Teams, </a:t>
                      </a:r>
                      <a:r>
                        <a:rPr lang="nl-NL" sz="1600" b="1" dirty="0" err="1"/>
                        <a:t>DataFusr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tint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 err="1"/>
                        <a:t>GIS,Volt</a:t>
                      </a:r>
                      <a:r>
                        <a:rPr lang="nl-NL" sz="1600" b="1" dirty="0"/>
                        <a:t>, Setup,  </a:t>
                      </a:r>
                      <a:r>
                        <a:rPr lang="nl-NL" sz="1600" b="1" dirty="0" err="1"/>
                        <a:t>Parametric</a:t>
                      </a:r>
                      <a:r>
                        <a:rPr lang="nl-NL" sz="1600" b="1" dirty="0"/>
                        <a:t> </a:t>
                      </a:r>
                      <a:r>
                        <a:rPr lang="nl-NL" sz="1600" b="1" dirty="0" err="1"/>
                        <a:t>Modelling</a:t>
                      </a:r>
                      <a:r>
                        <a:rPr lang="nl-NL" sz="1600" b="1" dirty="0"/>
                        <a:t>, </a:t>
                      </a:r>
                      <a:r>
                        <a:rPr lang="nl-NL" sz="1600" b="1" dirty="0" err="1"/>
                        <a:t>Automated</a:t>
                      </a:r>
                      <a:r>
                        <a:rPr lang="nl-NL" sz="1600" b="1" dirty="0"/>
                        <a:t> Bridge Design, </a:t>
                      </a:r>
                      <a:r>
                        <a:rPr lang="nl-NL" sz="1600" b="1" dirty="0" err="1"/>
                        <a:t>Fast</a:t>
                      </a:r>
                      <a:r>
                        <a:rPr lang="nl-NL" sz="1600" b="1" dirty="0"/>
                        <a:t> Lane, </a:t>
                      </a:r>
                      <a:r>
                        <a:rPr lang="nl-NL" sz="1600" b="1" dirty="0" err="1"/>
                        <a:t>Nebula</a:t>
                      </a:r>
                      <a:r>
                        <a:rPr lang="nl-NL" sz="1600" b="1" dirty="0"/>
                        <a:t>,</a:t>
                      </a:r>
                    </a:p>
                    <a:p>
                      <a:r>
                        <a:rPr lang="nl-NL" sz="1600" b="1" dirty="0"/>
                        <a:t>Castor, etc.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tint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b="1" dirty="0"/>
                        <a:t>Aqua Suite, </a:t>
                      </a:r>
                      <a:r>
                        <a:rPr lang="nl-NL" sz="1600" b="1" dirty="0" err="1"/>
                        <a:t>Flowtack</a:t>
                      </a:r>
                      <a:r>
                        <a:rPr lang="nl-NL" sz="1600" b="1" dirty="0"/>
                        <a:t>, </a:t>
                      </a:r>
                      <a:r>
                        <a:rPr lang="nl-NL" sz="1600" b="1" dirty="0" err="1"/>
                        <a:t>iReport</a:t>
                      </a:r>
                      <a:endParaRPr lang="en-GB" sz="1600" b="1" dirty="0"/>
                    </a:p>
                  </a:txBody>
                  <a:tcPr>
                    <a:solidFill>
                      <a:schemeClr val="accent1">
                        <a:tint val="40000"/>
                        <a:alpha val="7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88080"/>
                  </a:ext>
                </a:extLst>
              </a:tr>
            </a:tbl>
          </a:graphicData>
        </a:graphic>
      </p:graphicFrame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1E5C4329-768F-4B24-A1C5-F1A03F7EC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66179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C738669-5750-45EA-9715-A0041D4C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D05A243-8080-4F6D-8538-65CDDF89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0028E7-9239-4BF3-86CB-2409E6C72093}"/>
              </a:ext>
            </a:extLst>
          </p:cNvPr>
          <p:cNvGrpSpPr/>
          <p:nvPr/>
        </p:nvGrpSpPr>
        <p:grpSpPr>
          <a:xfrm>
            <a:off x="3359150" y="1784412"/>
            <a:ext cx="8175625" cy="4223720"/>
            <a:chOff x="895350" y="409575"/>
            <a:chExt cx="10639425" cy="55985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C43490-9CAF-4906-97CE-3B64F4CE2CDB}"/>
                </a:ext>
              </a:extLst>
            </p:cNvPr>
            <p:cNvCxnSpPr/>
            <p:nvPr/>
          </p:nvCxnSpPr>
          <p:spPr>
            <a:xfrm>
              <a:off x="5924550" y="476250"/>
              <a:ext cx="0" cy="546735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D4C5538-7A5B-4EF7-A358-259188B72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5350" y="3171825"/>
              <a:ext cx="10639425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E78B7B-C37A-414F-ACFE-1BB8032470BE}"/>
                </a:ext>
              </a:extLst>
            </p:cNvPr>
            <p:cNvSpPr txBox="1"/>
            <p:nvPr/>
          </p:nvSpPr>
          <p:spPr>
            <a:xfrm>
              <a:off x="10558463" y="3429000"/>
              <a:ext cx="9589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err="1"/>
                <a:t>External</a:t>
              </a:r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86140B-38D6-4A50-921D-1D2EF81D69AC}"/>
                </a:ext>
              </a:extLst>
            </p:cNvPr>
            <p:cNvSpPr txBox="1"/>
            <p:nvPr/>
          </p:nvSpPr>
          <p:spPr>
            <a:xfrm>
              <a:off x="900113" y="2743200"/>
              <a:ext cx="9012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err="1"/>
                <a:t>Internal</a:t>
              </a:r>
              <a:endParaRPr lang="en-GB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6B5C71-4B8B-4E26-B84F-4B253D80282A}"/>
                </a:ext>
              </a:extLst>
            </p:cNvPr>
            <p:cNvSpPr txBox="1"/>
            <p:nvPr/>
          </p:nvSpPr>
          <p:spPr>
            <a:xfrm>
              <a:off x="4910138" y="5638800"/>
              <a:ext cx="930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Control</a:t>
              </a:r>
              <a:endParaRPr lang="en-GB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C35F71-B2CD-443F-8A55-E5DF8AFE0607}"/>
                </a:ext>
              </a:extLst>
            </p:cNvPr>
            <p:cNvSpPr txBox="1"/>
            <p:nvPr/>
          </p:nvSpPr>
          <p:spPr>
            <a:xfrm>
              <a:off x="6000751" y="409575"/>
              <a:ext cx="965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err="1"/>
                <a:t>Develop</a:t>
              </a:r>
              <a:endParaRPr lang="en-GB" dirty="0"/>
            </a:p>
          </p:txBody>
        </p:sp>
      </p:grp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20DE2765-DA4F-4717-BDB3-3C584145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40A0E0-55F2-4E39-B7F2-408F183D2890}"/>
              </a:ext>
            </a:extLst>
          </p:cNvPr>
          <p:cNvSpPr/>
          <p:nvPr/>
        </p:nvSpPr>
        <p:spPr>
          <a:xfrm>
            <a:off x="388693" y="1224829"/>
            <a:ext cx="32912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client setting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9EAAC6-99CC-4734-AA04-0970FD2689F0}"/>
              </a:ext>
            </a:extLst>
          </p:cNvPr>
          <p:cNvSpPr/>
          <p:nvPr/>
        </p:nvSpPr>
        <p:spPr>
          <a:xfrm>
            <a:off x="388693" y="306133"/>
            <a:ext cx="43835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BU DC &amp; DS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209BAC-D81B-458C-A6B0-FA0D33F276FF}"/>
              </a:ext>
            </a:extLst>
          </p:cNvPr>
          <p:cNvSpPr/>
          <p:nvPr/>
        </p:nvSpPr>
        <p:spPr>
          <a:xfrm>
            <a:off x="8797772" y="2167293"/>
            <a:ext cx="2843366" cy="3562204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0BE32-BB83-4B7D-B133-06BA1A8AC82B}"/>
              </a:ext>
            </a:extLst>
          </p:cNvPr>
          <p:cNvSpPr txBox="1"/>
          <p:nvPr/>
        </p:nvSpPr>
        <p:spPr>
          <a:xfrm>
            <a:off x="9696747" y="3355761"/>
            <a:ext cx="13420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Domain</a:t>
            </a:r>
          </a:p>
          <a:p>
            <a:endParaRPr lang="nl-NL" sz="2800" dirty="0"/>
          </a:p>
          <a:p>
            <a:r>
              <a:rPr lang="nl-NL" sz="2800" dirty="0" err="1"/>
              <a:t>BLs</a:t>
            </a:r>
            <a:endParaRPr lang="en-GB" sz="28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3CF4048-A36D-4F33-B2C0-8CE6AAC60EF5}"/>
              </a:ext>
            </a:extLst>
          </p:cNvPr>
          <p:cNvSpPr/>
          <p:nvPr/>
        </p:nvSpPr>
        <p:spPr>
          <a:xfrm>
            <a:off x="6578355" y="2168767"/>
            <a:ext cx="2951372" cy="3562204"/>
          </a:xfrm>
          <a:prstGeom prst="ellipse">
            <a:avLst/>
          </a:prstGeom>
          <a:noFill/>
          <a:ln w="762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EA588F-C604-49A7-B58A-E79C7BCF6C79}"/>
              </a:ext>
            </a:extLst>
          </p:cNvPr>
          <p:cNvSpPr txBox="1"/>
          <p:nvPr/>
        </p:nvSpPr>
        <p:spPr>
          <a:xfrm>
            <a:off x="7726149" y="3313716"/>
            <a:ext cx="15215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Data</a:t>
            </a:r>
          </a:p>
          <a:p>
            <a:endParaRPr lang="nl-NL" sz="2800" dirty="0"/>
          </a:p>
          <a:p>
            <a:r>
              <a:rPr lang="nl-NL" sz="2800" dirty="0"/>
              <a:t>Solutions</a:t>
            </a:r>
            <a:endParaRPr lang="en-GB" sz="28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FCD2815-14CB-47C2-B23C-BD90C82F4D44}"/>
              </a:ext>
            </a:extLst>
          </p:cNvPr>
          <p:cNvSpPr/>
          <p:nvPr/>
        </p:nvSpPr>
        <p:spPr>
          <a:xfrm>
            <a:off x="3252787" y="2170241"/>
            <a:ext cx="4502887" cy="3562204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45C9EA-14B6-4B27-91A3-7269CA379C3F}"/>
              </a:ext>
            </a:extLst>
          </p:cNvPr>
          <p:cNvSpPr txBox="1"/>
          <p:nvPr/>
        </p:nvSpPr>
        <p:spPr>
          <a:xfrm>
            <a:off x="4671991" y="3255897"/>
            <a:ext cx="12134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/>
              <a:t>Novius</a:t>
            </a:r>
            <a:endParaRPr lang="nl-NL" sz="2800" dirty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58422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F5A58311-E7C7-4896-802D-F73722BAF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5895" y="1646238"/>
            <a:ext cx="7075310" cy="3979862"/>
          </a:xfrm>
        </p:spPr>
      </p:pic>
      <p:sp>
        <p:nvSpPr>
          <p:cNvPr id="17" name="Star: 7 Points 16">
            <a:extLst>
              <a:ext uri="{FF2B5EF4-FFF2-40B4-BE49-F238E27FC236}">
                <a16:creationId xmlns:a16="http://schemas.microsoft.com/office/drawing/2014/main" id="{F61B8815-226D-4055-83FE-C19D377D569E}"/>
              </a:ext>
            </a:extLst>
          </p:cNvPr>
          <p:cNvSpPr/>
          <p:nvPr/>
        </p:nvSpPr>
        <p:spPr>
          <a:xfrm>
            <a:off x="6290158" y="5002928"/>
            <a:ext cx="1899821" cy="175260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tar: 7 Points 2">
            <a:extLst>
              <a:ext uri="{FF2B5EF4-FFF2-40B4-BE49-F238E27FC236}">
                <a16:creationId xmlns:a16="http://schemas.microsoft.com/office/drawing/2014/main" id="{DE529A5D-7689-489A-9A33-58F15189C481}"/>
              </a:ext>
            </a:extLst>
          </p:cNvPr>
          <p:cNvSpPr/>
          <p:nvPr/>
        </p:nvSpPr>
        <p:spPr>
          <a:xfrm>
            <a:off x="5831033" y="12609"/>
            <a:ext cx="1899821" cy="175260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6678F-C831-4D68-9C37-87E689F7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10D2C-E820-46EF-A179-00686D9D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D72F3-98D4-48A8-A7FE-1E0DBD7E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9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FEFD56-3901-4E07-8038-692F66FB43D4}"/>
              </a:ext>
            </a:extLst>
          </p:cNvPr>
          <p:cNvCxnSpPr/>
          <p:nvPr/>
        </p:nvCxnSpPr>
        <p:spPr>
          <a:xfrm flipH="1" flipV="1">
            <a:off x="5657850" y="676275"/>
            <a:ext cx="666750" cy="1752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432CC6A-372D-4521-8730-B4FB63191B68}"/>
              </a:ext>
            </a:extLst>
          </p:cNvPr>
          <p:cNvSpPr txBox="1"/>
          <p:nvPr/>
        </p:nvSpPr>
        <p:spPr>
          <a:xfrm>
            <a:off x="5991225" y="301418"/>
            <a:ext cx="2059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/>
              <a:t>Scalable</a:t>
            </a:r>
            <a:r>
              <a:rPr lang="nl-NL" sz="3200" dirty="0"/>
              <a:t>, </a:t>
            </a:r>
            <a:r>
              <a:rPr lang="nl-NL" sz="3200" dirty="0" err="1"/>
              <a:t>repetitive</a:t>
            </a:r>
            <a:endParaRPr lang="en-GB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278186-1402-4DA6-AE08-89B4C41A1157}"/>
              </a:ext>
            </a:extLst>
          </p:cNvPr>
          <p:cNvSpPr/>
          <p:nvPr/>
        </p:nvSpPr>
        <p:spPr>
          <a:xfrm>
            <a:off x="836057" y="282352"/>
            <a:ext cx="31411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Software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FE7989-0986-4C5B-BB2F-7337D9DE5964}"/>
              </a:ext>
            </a:extLst>
          </p:cNvPr>
          <p:cNvCxnSpPr/>
          <p:nvPr/>
        </p:nvCxnSpPr>
        <p:spPr>
          <a:xfrm flipH="1" flipV="1">
            <a:off x="6067707" y="4379755"/>
            <a:ext cx="666750" cy="1752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9E274C3-1A88-425A-B993-C7075DA974BA}"/>
              </a:ext>
            </a:extLst>
          </p:cNvPr>
          <p:cNvSpPr txBox="1"/>
          <p:nvPr/>
        </p:nvSpPr>
        <p:spPr>
          <a:xfrm>
            <a:off x="6478838" y="5469085"/>
            <a:ext cx="2059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/>
              <a:t>Scalable</a:t>
            </a:r>
            <a:r>
              <a:rPr lang="nl-NL" sz="3200" dirty="0"/>
              <a:t>, </a:t>
            </a:r>
            <a:r>
              <a:rPr lang="nl-NL" sz="3200" dirty="0" err="1"/>
              <a:t>repetitive</a:t>
            </a:r>
            <a:endParaRPr lang="en-GB" sz="3200" dirty="0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3AF67DB3-EA40-42FD-B94B-DCD6B51F24C3}"/>
              </a:ext>
            </a:extLst>
          </p:cNvPr>
          <p:cNvSpPr/>
          <p:nvPr/>
        </p:nvSpPr>
        <p:spPr>
          <a:xfrm>
            <a:off x="8937641" y="676275"/>
            <a:ext cx="1495074" cy="58309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8DB052-58C2-4325-BEAD-9955104E1887}"/>
              </a:ext>
            </a:extLst>
          </p:cNvPr>
          <p:cNvSpPr txBox="1"/>
          <p:nvPr/>
        </p:nvSpPr>
        <p:spPr>
          <a:xfrm>
            <a:off x="10432715" y="2823098"/>
            <a:ext cx="1374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BUS domain</a:t>
            </a:r>
          </a:p>
          <a:p>
            <a:endParaRPr lang="nl-NL" dirty="0"/>
          </a:p>
          <a:p>
            <a:r>
              <a:rPr lang="nl-NL" dirty="0"/>
              <a:t>Software as entry point </a:t>
            </a:r>
            <a:r>
              <a:rPr lang="nl-NL" dirty="0" err="1"/>
              <a:t>to</a:t>
            </a:r>
            <a:r>
              <a:rPr lang="nl-NL" dirty="0"/>
              <a:t> new clients for Domain </a:t>
            </a:r>
            <a:r>
              <a:rPr lang="nl-NL" dirty="0" err="1"/>
              <a:t>BLs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50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3B903-0099-474D-9060-B6BB2558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7308850" cy="986400"/>
          </a:xfrm>
        </p:spPr>
        <p:txBody>
          <a:bodyPr wrap="square" anchor="ctr">
            <a:normAutofit/>
          </a:bodyPr>
          <a:lstStyle/>
          <a:p>
            <a:r>
              <a:rPr lang="nl-NL" sz="3400" dirty="0" err="1"/>
              <a:t>What</a:t>
            </a:r>
            <a:r>
              <a:rPr lang="nl-NL" sz="3400" dirty="0"/>
              <a:t> does </a:t>
            </a:r>
            <a:r>
              <a:rPr lang="nl-NL" sz="3400" dirty="0" err="1"/>
              <a:t>this</a:t>
            </a:r>
            <a:r>
              <a:rPr lang="nl-NL" sz="3400" dirty="0"/>
              <a:t> </a:t>
            </a:r>
            <a:r>
              <a:rPr lang="nl-NL" sz="3400" dirty="0" err="1"/>
              <a:t>mean</a:t>
            </a:r>
            <a:r>
              <a:rPr lang="nl-NL" sz="3400" dirty="0"/>
              <a:t> for </a:t>
            </a:r>
            <a:r>
              <a:rPr lang="nl-NL" sz="3400" dirty="0" err="1"/>
              <a:t>our</a:t>
            </a:r>
            <a:r>
              <a:rPr lang="nl-NL" sz="3400" dirty="0"/>
              <a:t> marketing?</a:t>
            </a:r>
            <a:endParaRPr lang="en-GB" sz="34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392DC7-0988-443B-A0D0-E726C7DB6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83435"/>
            <a:ext cx="12192000" cy="4774564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9CF3D-1027-46B9-BC99-84D7D5A5C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9A6EB-8E45-41DC-858E-63E785EC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30DE5-AE09-43A0-883C-0C5747E69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B98DD4C-09BB-4D38-8A4D-DF029F87D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E96ADDB3-0156-5188-46D2-D19CA0758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047502"/>
              </p:ext>
            </p:extLst>
          </p:nvPr>
        </p:nvGraphicFramePr>
        <p:xfrm>
          <a:off x="550863" y="2624135"/>
          <a:ext cx="11090276" cy="346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1484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9"/>
          <a:stretch/>
        </p:blipFill>
        <p:spPr>
          <a:xfrm>
            <a:off x="20" y="1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D4EA4DF-0E7C-4098-86F6-7D0ACAEFC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332287" y="0"/>
            <a:ext cx="7859713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5613" y="549275"/>
            <a:ext cx="3565524" cy="288717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Vision on digital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05BC49-0F00-4C85-9AF5-A0CC5B39C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75612" y="3569007"/>
            <a:ext cx="3565525" cy="2523817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US" dirty="0"/>
              <a:t>Frank Legters</a:t>
            </a:r>
            <a:endParaRPr lang="en-US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A34F6CD1-3B18-4D4B-A845-D40C8994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8" y="5861255"/>
            <a:ext cx="1597297" cy="77240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81735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7C160D2594E54185244C0E3D29C72B" ma:contentTypeVersion="30" ma:contentTypeDescription="Een nieuw document maken." ma:contentTypeScope="" ma:versionID="2341e40b68c53ba9ede4d389cc24854e">
  <xsd:schema xmlns:xsd="http://www.w3.org/2001/XMLSchema" xmlns:xs="http://www.w3.org/2001/XMLSchema" xmlns:p="http://schemas.microsoft.com/office/2006/metadata/properties" xmlns:ns2="2207a739-6be6-43a4-877b-a8f910fb4e4a" xmlns:ns3="c061c044-ee0c-48af-8827-96c446624611" targetNamespace="http://schemas.microsoft.com/office/2006/metadata/properties" ma:root="true" ma:fieldsID="4aaece29aae6adc0856d1dc84dd49d25" ns2:_="" ns3:_="">
    <xsd:import namespace="2207a739-6be6-43a4-877b-a8f910fb4e4a"/>
    <xsd:import namespace="c061c044-ee0c-48af-8827-96c446624611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Originator" minOccurs="0"/>
                <xsd:element ref="ns2:Functional_x0020_breakdown" minOccurs="0"/>
                <xsd:element ref="ns2:Spatial_x0020_breakdown" minOccurs="0"/>
                <xsd:element ref="ns2:Form" minOccurs="0"/>
                <xsd:element ref="ns2:Discpline" minOccurs="0"/>
                <xsd:element ref="ns2:Number" minOccurs="0"/>
                <xsd:element ref="ns2:Number_x0020_automatisch" minOccurs="0"/>
                <xsd:element ref="ns2:Statu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_Flow_SignoffStatus" minOccurs="0"/>
                <xsd:element ref="ns3:_dlc_DocId" minOccurs="0"/>
                <xsd:element ref="ns3:_dlc_DocIdUrl" minOccurs="0"/>
                <xsd:element ref="ns3:_dlc_DocIdPersistId" minOccurs="0"/>
                <xsd:element ref="ns2:lcf76f155ced4ddcb4097134ff3c332f" minOccurs="0"/>
                <xsd:element ref="ns3:TaxCatchAll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07a739-6be6-43a4-877b-a8f910fb4e4a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Project" ma:default="DWOWMI" ma:format="Dropdown" ma:internalName="Project" ma:readOnly="false">
      <xsd:simpleType>
        <xsd:restriction base="dms:Choice">
          <xsd:enumeration value="DWOWMI"/>
        </xsd:restriction>
      </xsd:simpleType>
    </xsd:element>
    <xsd:element name="Originator" ma:index="3" nillable="true" ma:displayName="Originator" ma:default="RHD" ma:format="Dropdown" ma:internalName="Originator">
      <xsd:simpleType>
        <xsd:restriction base="dms:Choice">
          <xsd:enumeration value="RHD"/>
        </xsd:restriction>
      </xsd:simpleType>
    </xsd:element>
    <xsd:element name="Functional_x0020_breakdown" ma:index="4" nillable="true" ma:displayName="Functional breakdown" ma:description="Workstreams, partnerships, general" ma:format="Dropdown" ma:internalName="Functional_x0020_breakdown">
      <xsd:simpleType>
        <xsd:restriction base="dms:Choice">
          <xsd:enumeration value="CD - Common Data Environment"/>
          <xsd:enumeration value="BI - BIM Execution Plan"/>
          <xsd:enumeration value="AD - Automation Design &amp; Engineering"/>
          <xsd:enumeration value="AC - Automation Consultancy"/>
          <xsd:enumeration value="IM - Integrated Information Modelling"/>
          <xsd:enumeration value="DA - Digital Academy"/>
          <xsd:enumeration value="AU - Autodesk"/>
          <xsd:enumeration value="BE - Bentley"/>
          <xsd:enumeration value="GE - General"/>
        </xsd:restriction>
      </xsd:simpleType>
    </xsd:element>
    <xsd:element name="Spatial_x0020_breakdown" ma:index="5" nillable="true" ma:displayName="Spatial breakdown" ma:description="Locatie" ma:format="Dropdown" ma:internalName="Spatial_x0020_breakdown">
      <xsd:simpleType>
        <xsd:restriction base="dms:Choice">
          <xsd:enumeration value="GL - Global"/>
          <xsd:enumeration value="NL - Netherlands"/>
          <xsd:enumeration value="UK - United Kingdom"/>
          <xsd:enumeration value="SA - South Africa"/>
          <xsd:enumeration value="ID - Indonesia"/>
          <xsd:enumeration value="IN - India"/>
          <xsd:enumeration value="VN - Vietnam"/>
        </xsd:restriction>
      </xsd:simpleType>
    </xsd:element>
    <xsd:element name="Form" ma:index="6" nillable="true" ma:displayName="Form" ma:description="Type document" ma:format="Dropdown" ma:internalName="Form">
      <xsd:simpleType>
        <xsd:restriction base="dms:Choice">
          <xsd:enumeration value="AG - Agenda"/>
          <xsd:enumeration value="CO - Correspondence"/>
          <xsd:enumeration value="CP - Cost Plan/Budget"/>
          <xsd:enumeration value="DB - Database"/>
          <xsd:enumeration value="EM - Email"/>
          <xsd:enumeration value="FN - File note"/>
          <xsd:enumeration value="IE - Information exchange file"/>
          <xsd:enumeration value="MI - Image"/>
          <xsd:enumeration value="ME - Memo"/>
          <xsd:enumeration value="MS - Method statement/implementation plan"/>
          <xsd:enumeration value="PP - Presentation"/>
          <xsd:enumeration value="PR - Programme/Roadmap"/>
          <xsd:enumeration value="PS - Profile sketch"/>
          <xsd:enumeration value="RI - Request for information"/>
          <xsd:enumeration value="RP - Report"/>
          <xsd:enumeration value="SH - Schedule/calendar"/>
          <xsd:enumeration value="SU - Survey"/>
          <xsd:enumeration value="SY - Strategy"/>
          <xsd:enumeration value="VS - Visualization file"/>
          <xsd:enumeration value="TE - Template"/>
          <xsd:enumeration value="UP - update"/>
        </xsd:restriction>
      </xsd:simpleType>
    </xsd:element>
    <xsd:element name="Discpline" ma:index="7" nillable="true" ma:displayName="Discipline" ma:description="Discipline/role" ma:format="Dropdown" ma:internalName="Discpline">
      <xsd:simpleType>
        <xsd:restriction base="dms:Choice">
          <xsd:enumeration value="IN - Inside DWoW team"/>
          <xsd:enumeration value="EX - Outside DWoW team"/>
        </xsd:restriction>
      </xsd:simpleType>
    </xsd:element>
    <xsd:element name="Number" ma:index="8" nillable="true" ma:displayName="Number" ma:description="For whom the document is created" ma:format="Dropdown" ma:internalName="Number">
      <xsd:simpleType>
        <xsd:restriction base="dms:Choice">
          <xsd:enumeration value="01 - DWoW M&amp;I"/>
          <xsd:enumeration value="02 - DWoW Committee"/>
          <xsd:enumeration value="03 - Leadership group"/>
          <xsd:enumeration value="04 - LMT"/>
          <xsd:enumeration value="05 - BLs"/>
          <xsd:enumeration value="06 - AGs"/>
          <xsd:enumeration value="07 - BUs"/>
          <xsd:enumeration value="08 - PMs"/>
          <xsd:enumeration value="09 - Young RHDHV"/>
          <xsd:enumeration value="10 - Webinar"/>
          <xsd:enumeration value="11 - Training"/>
          <xsd:enumeration value="12 - KG"/>
          <xsd:enumeration value="13 - BIM Champion"/>
          <xsd:enumeration value="14 - CDE Specialist"/>
          <xsd:enumeration value="15 - Automation Linking Pin"/>
          <xsd:enumeration value="16 - All employees"/>
          <xsd:enumeration value="17 - Knowledge sharing"/>
          <xsd:enumeration value="18 - External event presentation"/>
          <xsd:enumeration value="19 - EB"/>
          <xsd:enumeration value="20 - EC"/>
        </xsd:restriction>
      </xsd:simpleType>
    </xsd:element>
    <xsd:element name="Number_x0020_automatisch" ma:index="9" nillable="true" ma:displayName="Number automatisch" ma:description="Automatische nummeroptelling" ma:internalName="Number_x0020_automatisch" ma:readOnly="false">
      <xsd:simpleType>
        <xsd:restriction base="dms:Text">
          <xsd:maxLength value="4"/>
        </xsd:restriction>
      </xsd:simpleType>
    </xsd:element>
    <xsd:element name="Status" ma:index="11" nillable="true" ma:displayName="Status" ma:format="Dropdown" ma:internalName="Status" ma:readOnly="false">
      <xsd:simpleType>
        <xsd:restriction base="dms:Choice">
          <xsd:enumeration value="S0 – information being developed"/>
          <xsd:enumeration value="S1 – for coordination delivery team"/>
          <xsd:enumeration value="S2 – for information delivery team"/>
          <xsd:enumeration value="S3 – for review &amp; comment delivery team"/>
          <xsd:enumeration value="S4 – for review &amp; authorization lead appointed party"/>
          <xsd:enumeration value="S5 – for review &amp; acceptance appointing party"/>
          <xsd:enumeration value="A1 – authorized lead appointed party"/>
          <xsd:enumeration value="A1 – accepted appointing party"/>
        </xsd:restriction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7" nillable="true" ma:displayName="Tags" ma:hidden="true" ma:internalName="MediaServiceAutoTags" ma:readOnly="true">
      <xsd:simpleType>
        <xsd:restriction base="dms:Text"/>
      </xsd:simpleType>
    </xsd:element>
    <xsd:element name="MediaServiceOCR" ma:index="18" nillable="true" ma:displayName="Extracted Text" ma:hidden="true" ma:internalName="MediaServiceOCR" ma:readOnly="true">
      <xsd:simpleType>
        <xsd:restriction base="dms:Note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4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7" nillable="true" ma:displayName="Length (seconds)" ma:hidden="true" ma:internalName="MediaLengthInSeconds" ma:readOnly="true">
      <xsd:simpleType>
        <xsd:restriction base="dms:Unknown"/>
      </xsd:simpleType>
    </xsd:element>
    <xsd:element name="_Flow_SignoffStatus" ma:index="31" nillable="true" ma:displayName="Sign-off status" ma:hidden="true" ma:internalName="Sign_x002d_off_x0020_status" ma:readOnly="false">
      <xsd:simpleType>
        <xsd:restriction base="dms:Text"/>
      </xsd:simpleType>
    </xsd:element>
    <xsd:element name="lcf76f155ced4ddcb4097134ff3c332f" ma:index="36" nillable="true" ma:taxonomy="true" ma:internalName="lcf76f155ced4ddcb4097134ff3c332f" ma:taxonomyFieldName="MediaServiceImageTags" ma:displayName="Afbeeldingtags" ma:readOnly="false" ma:fieldId="{5cf76f15-5ced-4ddc-b409-7134ff3c332f}" ma:taxonomyMulti="true" ma:sspId="e0e8c0c4-99b0-4330-9541-42321b27ea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Year" ma:index="38" nillable="true" ma:displayName="Year" ma:description="Creation year" ma:format="Dropdown" ma:internalName="Year">
      <xsd:simpleType>
        <xsd:restriction base="dms:Choice">
          <xsd:enumeration value="2018"/>
          <xsd:enumeration value="2019"/>
          <xsd:enumeration value="2020"/>
          <xsd:enumeration value="2021"/>
          <xsd:enumeration value="2022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1c044-ee0c-48af-8827-96c446624611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Gedeeld met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hidden="true" ma:internalName="SharedWithDetails" ma:readOnly="true">
      <xsd:simpleType>
        <xsd:restriction base="dms:Note"/>
      </xsd:simpleType>
    </xsd:element>
    <xsd:element name="_dlc_DocId" ma:index="32" nillable="true" ma:displayName="Waarde van de document-id" ma:description="De waarde van de document-id die aan dit item is toegewezen." ma:indexed="true" ma:internalName="_dlc_DocId" ma:readOnly="true">
      <xsd:simpleType>
        <xsd:restriction base="dms:Text"/>
      </xsd:simpleType>
    </xsd:element>
    <xsd:element name="_dlc_DocIdUrl" ma:index="33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37" nillable="true" ma:displayName="Taxonomy Catch All Column" ma:hidden="true" ma:list="{4b31b934-a858-4ddf-b082-407ebfbe1ecc}" ma:internalName="TaxCatchAll" ma:showField="CatchAllData" ma:web="c061c044-ee0c-48af-8827-96c4466246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hou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2207a739-6be6-43a4-877b-a8f910fb4e4a">Not started</Status>
    <lcf76f155ced4ddcb4097134ff3c332f xmlns="2207a739-6be6-43a4-877b-a8f910fb4e4a">
      <Terms xmlns="http://schemas.microsoft.com/office/infopath/2007/PartnerControls"/>
    </lcf76f155ced4ddcb4097134ff3c332f>
    <TaxCatchAll xmlns="c061c044-ee0c-48af-8827-96c446624611" xsi:nil="true"/>
    <MediaServiceKeyPoints xmlns="2207a739-6be6-43a4-877b-a8f910fb4e4a" xsi:nil="true"/>
    <Spatial_x0020_breakdown xmlns="2207a739-6be6-43a4-877b-a8f910fb4e4a" xsi:nil="true"/>
    <Number xmlns="2207a739-6be6-43a4-877b-a8f910fb4e4a" xsi:nil="true"/>
    <Functional_x0020_breakdown xmlns="2207a739-6be6-43a4-877b-a8f910fb4e4a" xsi:nil="true"/>
    <_Flow_SignoffStatus xmlns="2207a739-6be6-43a4-877b-a8f910fb4e4a" xsi:nil="true"/>
    <Discpline xmlns="2207a739-6be6-43a4-877b-a8f910fb4e4a" xsi:nil="true"/>
    <Number_x0020_automatisch xmlns="2207a739-6be6-43a4-877b-a8f910fb4e4a">4114</Number_x0020_automatisch>
    <Originator xmlns="2207a739-6be6-43a4-877b-a8f910fb4e4a">RHD</Originator>
    <Project xmlns="2207a739-6be6-43a4-877b-a8f910fb4e4a">DWOWMI</Project>
    <Form xmlns="2207a739-6be6-43a4-877b-a8f910fb4e4a" xsi:nil="true"/>
    <Year xmlns="2207a739-6be6-43a4-877b-a8f910fb4e4a" xsi:nil="true"/>
    <_dlc_DocId xmlns="c061c044-ee0c-48af-8827-96c446624611">MR5M6AH4HTME-1943286068-4114</_dlc_DocId>
    <_dlc_DocIdUrl xmlns="c061c044-ee0c-48af-8827-96c446624611">
      <Url>https://corporateroot.sharepoint.com/sites/TPDWOWTeam/_layouts/15/DocIdRedir.aspx?ID=MR5M6AH4HTME-1943286068-4114</Url>
      <Description>MR5M6AH4HTME-1943286068-4114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D0EDB3B-857D-40BC-A6C3-DABDB41EBF4B}"/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4.xml><?xml version="1.0" encoding="utf-8"?>
<ds:datastoreItem xmlns:ds="http://schemas.openxmlformats.org/officeDocument/2006/customXml" ds:itemID="{A8F235D7-E8FB-4E62-AE5D-FE327F5B6163}"/>
</file>

<file path=docProps/app.xml><?xml version="1.0" encoding="utf-8"?>
<Properties xmlns="http://schemas.openxmlformats.org/officeDocument/2006/extended-properties" xmlns:vt="http://schemas.openxmlformats.org/officeDocument/2006/docPropsVTypes">
  <Template>{0945B04B-AC93-4D67-BF8C-0C0F7FBB0A6F}tf33713516_win32</Template>
  <TotalTime>339</TotalTime>
  <Words>523</Words>
  <Application>Microsoft Office PowerPoint</Application>
  <PresentationFormat>Widescreen</PresentationFormat>
  <Paragraphs>132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3DFloatVTI</vt:lpstr>
      <vt:lpstr>Vision on digital</vt:lpstr>
      <vt:lpstr>Society challenges</vt:lpstr>
      <vt:lpstr>Client challenges!</vt:lpstr>
      <vt:lpstr>Digital ask</vt:lpstr>
      <vt:lpstr>PowerPoint Presentation</vt:lpstr>
      <vt:lpstr>PowerPoint Presentation</vt:lpstr>
      <vt:lpstr>In relation to our current programs (examples)</vt:lpstr>
      <vt:lpstr>PowerPoint Presentation</vt:lpstr>
      <vt:lpstr>PowerPoint Presentation</vt:lpstr>
      <vt:lpstr>What does this mean for our marketing?</vt:lpstr>
      <vt:lpstr>Vision on digital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on digital</dc:title>
  <dc:creator>Frank Legters</dc:creator>
  <cp:lastModifiedBy>Frank Legters</cp:lastModifiedBy>
  <cp:revision>25</cp:revision>
  <dcterms:created xsi:type="dcterms:W3CDTF">2022-08-01T14:31:36Z</dcterms:created>
  <dcterms:modified xsi:type="dcterms:W3CDTF">2022-08-30T10:33:18Z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0x0101003A7C160D2594E54185244C0E3D29C72B</vt:lpwstr>
  </property>
  <property fmtid="{D5CDD505-2E9C-101B-9397-08002B2CF9AE}" pid="3" name="_dlc_DocIdItemGuid">
    <vt:lpwstr>9df79cf4-41c6-4fd7-9a34-b2c3440fc475</vt:lpwstr>
  </property>
  <property fmtid="{D5CDD505-2E9C-101B-9397-08002B2CF9AE}" pid="4" name="MediaServiceImageTags">
    <vt:lpwstr/>
  </property>
</Properties>
</file>